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0C27-F91B-4B70-AC05-62D11DB813F8}" type="datetimeFigureOut">
              <a:rPr lang="en-US" smtClean="0"/>
              <a:pPr/>
              <a:t>09-Apr-22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98B1-F447-4267-8690-432E6FA270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0C27-F91B-4B70-AC05-62D11DB813F8}" type="datetimeFigureOut">
              <a:rPr lang="en-US" smtClean="0"/>
              <a:pPr/>
              <a:t>09-Apr-22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98B1-F447-4267-8690-432E6FA27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0C27-F91B-4B70-AC05-62D11DB813F8}" type="datetimeFigureOut">
              <a:rPr lang="en-US" smtClean="0"/>
              <a:pPr/>
              <a:t>09-Apr-22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98B1-F447-4267-8690-432E6FA27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0C27-F91B-4B70-AC05-62D11DB813F8}" type="datetimeFigureOut">
              <a:rPr lang="en-US" smtClean="0"/>
              <a:pPr/>
              <a:t>09-Apr-22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98B1-F447-4267-8690-432E6FA270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0C27-F91B-4B70-AC05-62D11DB813F8}" type="datetimeFigureOut">
              <a:rPr lang="en-US" smtClean="0"/>
              <a:pPr/>
              <a:t>09-Apr-22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98B1-F447-4267-8690-432E6FA27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0C27-F91B-4B70-AC05-62D11DB813F8}" type="datetimeFigureOut">
              <a:rPr lang="en-US" smtClean="0"/>
              <a:pPr/>
              <a:t>09-Apr-22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98B1-F447-4267-8690-432E6FA27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0C27-F91B-4B70-AC05-62D11DB813F8}" type="datetimeFigureOut">
              <a:rPr lang="en-US" smtClean="0"/>
              <a:pPr/>
              <a:t>09-Apr-22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98B1-F447-4267-8690-432E6FA27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0C27-F91B-4B70-AC05-62D11DB813F8}" type="datetimeFigureOut">
              <a:rPr lang="en-US" smtClean="0"/>
              <a:pPr/>
              <a:t>09-Apr-22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98B1-F447-4267-8690-432E6FA27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0C27-F91B-4B70-AC05-62D11DB813F8}" type="datetimeFigureOut">
              <a:rPr lang="en-US" smtClean="0"/>
              <a:pPr/>
              <a:t>09-Apr-22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98B1-F447-4267-8690-432E6FA27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0C27-F91B-4B70-AC05-62D11DB813F8}" type="datetimeFigureOut">
              <a:rPr lang="en-US" smtClean="0"/>
              <a:pPr/>
              <a:t>09-Apr-22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98B1-F447-4267-8690-432E6FA27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0C27-F91B-4B70-AC05-62D11DB813F8}" type="datetimeFigureOut">
              <a:rPr lang="en-US" smtClean="0"/>
              <a:pPr/>
              <a:t>09-Apr-22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698B1-F447-4267-8690-432E6FA27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2D20C27-F91B-4B70-AC05-62D11DB813F8}" type="datetimeFigureOut">
              <a:rPr lang="en-US" smtClean="0"/>
              <a:pPr/>
              <a:t>09-Apr-22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CE698B1-F447-4267-8690-432E6FA27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0"/>
            <a:ext cx="8229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err="1" smtClean="0"/>
              <a:t>Dr.Vijay</a:t>
            </a:r>
            <a:r>
              <a:rPr lang="en-US" sz="4800" dirty="0" smtClean="0"/>
              <a:t> </a:t>
            </a:r>
            <a:r>
              <a:rPr lang="en-US" sz="4800" dirty="0" err="1" smtClean="0"/>
              <a:t>J.Dalvi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Associate Professor of Geography</a:t>
            </a:r>
            <a:br>
              <a:rPr lang="en-US" sz="4800" dirty="0" smtClean="0"/>
            </a:br>
            <a:r>
              <a:rPr lang="en-US" sz="4800" dirty="0" err="1" smtClean="0"/>
              <a:t>Rajarshi</a:t>
            </a:r>
            <a:r>
              <a:rPr lang="en-US" sz="4800" dirty="0" smtClean="0"/>
              <a:t> </a:t>
            </a:r>
            <a:r>
              <a:rPr lang="en-US" sz="4800" dirty="0" err="1" smtClean="0"/>
              <a:t>Shahu</a:t>
            </a:r>
            <a:r>
              <a:rPr lang="en-US" sz="4800" dirty="0" smtClean="0"/>
              <a:t> </a:t>
            </a:r>
            <a:r>
              <a:rPr lang="en-US" sz="4800" dirty="0" err="1" smtClean="0"/>
              <a:t>Mahavidyalaya</a:t>
            </a:r>
            <a:r>
              <a:rPr lang="en-US" sz="4800" dirty="0" smtClean="0"/>
              <a:t>(Autonomous)</a:t>
            </a:r>
            <a:r>
              <a:rPr lang="en-US" sz="4800" dirty="0" err="1" smtClean="0"/>
              <a:t>Latur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M.A-I </a:t>
            </a:r>
            <a:br>
              <a:rPr lang="en-US" sz="4800" dirty="0" smtClean="0"/>
            </a:br>
            <a:r>
              <a:rPr lang="en-US" sz="4800" dirty="0" smtClean="0"/>
              <a:t>Classification of Race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0"/>
            <a:ext cx="8229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M.A. -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endParaRPr lang="en-US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of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Race</a:t>
            </a:r>
          </a:p>
          <a:p>
            <a:pPr algn="ctr"/>
            <a:endParaRPr lang="en-US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Vijay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Dalvi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96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94199"/>
            <a:ext cx="92202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3200" dirty="0" smtClean="0"/>
              <a:t> </a:t>
            </a:r>
            <a:r>
              <a:rPr lang="hi-IN" sz="4800" b="1" u="sng" dirty="0" smtClean="0">
                <a:solidFill>
                  <a:srgbClr val="FF0000"/>
                </a:solidFill>
              </a:rPr>
              <a:t>मानव</a:t>
            </a:r>
            <a:r>
              <a:rPr lang="en-US" sz="4800" b="1" u="sng" dirty="0" smtClean="0">
                <a:solidFill>
                  <a:srgbClr val="FF0000"/>
                </a:solidFill>
              </a:rPr>
              <a:t> </a:t>
            </a:r>
            <a:r>
              <a:rPr lang="hi-IN" sz="4800" b="1" u="sng" dirty="0" smtClean="0">
                <a:solidFill>
                  <a:srgbClr val="FF0000"/>
                </a:solidFill>
              </a:rPr>
              <a:t>वंश</a:t>
            </a:r>
            <a:r>
              <a:rPr lang="en-US" sz="4800" b="1" u="sng" dirty="0">
                <a:solidFill>
                  <a:srgbClr val="FF0000"/>
                </a:solidFill>
              </a:rPr>
              <a:t/>
            </a:r>
            <a:br>
              <a:rPr lang="en-US" sz="4800" b="1" u="sng" dirty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                 </a:t>
            </a:r>
            <a:r>
              <a:rPr lang="hi-IN" sz="3200" b="1" dirty="0"/>
              <a:t>नुवंशिक शारीरिक रचना </a:t>
            </a:r>
            <a:r>
              <a:rPr lang="hi-IN" sz="3200" b="1" dirty="0" smtClean="0"/>
              <a:t>असलेल्या</a:t>
            </a:r>
            <a:r>
              <a:rPr lang="en-US" sz="3200" b="1" dirty="0" smtClean="0"/>
              <a:t> </a:t>
            </a:r>
            <a:r>
              <a:rPr lang="hi-IN" sz="3200" b="1" dirty="0" smtClean="0"/>
              <a:t>गुणधर्माचा </a:t>
            </a:r>
            <a:r>
              <a:rPr lang="hi-IN" sz="3200" b="1" dirty="0"/>
              <a:t>एक वर्गीकृत जनसमुदाय म्हणजे मानव वंश होय.</a:t>
            </a:r>
            <a:endParaRPr lang="en-US" sz="32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81000" y="12954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endParaRPr lang="en-US" sz="24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81000" y="3048000"/>
            <a:ext cx="8534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                      </a:t>
            </a:r>
            <a:r>
              <a:rPr lang="hi-IN" sz="2800" b="1" dirty="0" smtClean="0"/>
              <a:t>अत्यंत </a:t>
            </a:r>
            <a:r>
              <a:rPr lang="hi-IN" sz="2800" b="1" dirty="0"/>
              <a:t>वैशिष्ठ्यपूर्ण मानला जातो. मानव वंश हा सामाजिक </a:t>
            </a:r>
            <a:r>
              <a:rPr lang="hi-IN" sz="2800" b="1" dirty="0" smtClean="0"/>
              <a:t>घटक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                   </a:t>
            </a:r>
            <a:r>
              <a:rPr lang="hi-IN" sz="2800" b="1" dirty="0" smtClean="0"/>
              <a:t>प्रदेशाच्या </a:t>
            </a:r>
            <a:r>
              <a:rPr lang="hi-IN" sz="2800" b="1" dirty="0"/>
              <a:t>निर्मितीवर मानव वंश या सामाजिक घटकाचा परिणाम होत असतो. जगातील सर्वमानव बुद्धिजीवी आहेत व हा एकच समान गुणधर्म सर्व मानवांचा आहे. परंतु त्याची बौद्धिकक्षमता व शारीरिक रचना यामध्ये </a:t>
            </a:r>
            <a:r>
              <a:rPr lang="hi-IN" sz="2800" b="1" dirty="0" smtClean="0"/>
              <a:t>असमानता </a:t>
            </a:r>
            <a:r>
              <a:rPr lang="hi-IN" sz="2800" b="1" dirty="0"/>
              <a:t>आढळते.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13558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218" y="234668"/>
            <a:ext cx="79248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400" b="1" dirty="0" smtClean="0"/>
              <a:t>मानव वंशाच्या वर्गीकरणासाठी प्रामुख्याने खालील लक्षणांचा विचार केला जातो</a:t>
            </a:r>
            <a:r>
              <a:rPr lang="hi-IN" sz="3600" b="1" dirty="0" smtClean="0"/>
              <a:t>.</a:t>
            </a:r>
            <a:endParaRPr lang="en-US" sz="3600" b="1" dirty="0" smtClean="0"/>
          </a:p>
          <a:p>
            <a:r>
              <a:rPr lang="en-US" sz="2800" b="1" dirty="0" smtClean="0"/>
              <a:t>1) </a:t>
            </a:r>
            <a:r>
              <a:rPr lang="hi-IN" sz="2800" b="1" dirty="0" smtClean="0"/>
              <a:t>शरीराची उंची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smtClean="0"/>
              <a:t>2) </a:t>
            </a:r>
            <a:r>
              <a:rPr lang="hi-IN" sz="2800" b="1" dirty="0" smtClean="0"/>
              <a:t>खत गट</a:t>
            </a:r>
            <a:r>
              <a:rPr lang="en-US" sz="2800" b="1" dirty="0" smtClean="0"/>
              <a:t>	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3) </a:t>
            </a:r>
            <a:r>
              <a:rPr lang="hi-IN" sz="2800" b="1" dirty="0" smtClean="0"/>
              <a:t>डोक्याचा आकार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smtClean="0"/>
              <a:t>4) </a:t>
            </a:r>
            <a:r>
              <a:rPr lang="hi-IN" sz="2800" b="1" dirty="0" smtClean="0"/>
              <a:t>कपाळ आकार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smtClean="0"/>
              <a:t>5) </a:t>
            </a:r>
            <a:r>
              <a:rPr lang="hi-IN" sz="2800" b="1" dirty="0" smtClean="0"/>
              <a:t>नासिकासूची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smtClean="0"/>
              <a:t>6) </a:t>
            </a:r>
            <a:r>
              <a:rPr lang="hi-IN" sz="2800" b="1" dirty="0" smtClean="0"/>
              <a:t>हातापायाची लांबी</a:t>
            </a:r>
            <a:endParaRPr lang="en-US" sz="2800" b="1" dirty="0"/>
          </a:p>
          <a:p>
            <a:endParaRPr lang="en-US" sz="2800" b="1" dirty="0" smtClean="0"/>
          </a:p>
          <a:p>
            <a:r>
              <a:rPr lang="en-US" sz="2800" b="1" dirty="0" smtClean="0"/>
              <a:t>7) </a:t>
            </a:r>
            <a:r>
              <a:rPr lang="hi-IN" sz="2800" b="1" dirty="0" smtClean="0"/>
              <a:t>छातीचा आकार</a:t>
            </a:r>
            <a:endParaRPr lang="en-US" sz="28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691" y="990600"/>
            <a:ext cx="420141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385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304800"/>
            <a:ext cx="8001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800" b="1" u="sng" dirty="0" err="1">
                <a:solidFill>
                  <a:srgbClr val="FF0000"/>
                </a:solidFill>
              </a:rPr>
              <a:t>मानवी</a:t>
            </a:r>
            <a:r>
              <a:rPr lang="en-US" sz="2800" b="1" u="sng" dirty="0">
                <a:solidFill>
                  <a:srgbClr val="FF0000"/>
                </a:solidFill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</a:rPr>
              <a:t>वंशाचे</a:t>
            </a:r>
            <a:r>
              <a:rPr lang="en-US" sz="2800" b="1" u="sng" dirty="0">
                <a:solidFill>
                  <a:srgbClr val="FF0000"/>
                </a:solidFill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</a:rPr>
              <a:t>वर्गीकरण</a:t>
            </a:r>
            <a:r>
              <a:rPr lang="en-US" sz="2800" b="1" dirty="0">
                <a:solidFill>
                  <a:srgbClr val="FF0000"/>
                </a:solidFill>
              </a:rPr>
              <a:t> (Classification of Race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sz="2800" b="1" dirty="0">
              <a:solidFill>
                <a:srgbClr val="FF0000"/>
              </a:solidFill>
            </a:endParaRPr>
          </a:p>
          <a:p>
            <a:r>
              <a:rPr lang="hi-IN" sz="2800" b="1" dirty="0">
                <a:solidFill>
                  <a:srgbClr val="FFFF00"/>
                </a:solidFill>
              </a:rPr>
              <a:t>(अ) कॉकेसाईड (</a:t>
            </a:r>
            <a:r>
              <a:rPr lang="en-US" sz="2800" b="1" dirty="0" err="1">
                <a:solidFill>
                  <a:srgbClr val="FFFF00"/>
                </a:solidFill>
              </a:rPr>
              <a:t>Caucasoids</a:t>
            </a:r>
            <a:r>
              <a:rPr lang="en-US" sz="2800" b="1" dirty="0" smtClean="0">
                <a:solidFill>
                  <a:srgbClr val="FFFF00"/>
                </a:solidFill>
              </a:rPr>
              <a:t>)</a:t>
            </a:r>
          </a:p>
          <a:p>
            <a:endParaRPr lang="en-US" sz="2800" b="1" dirty="0" smtClean="0">
              <a:solidFill>
                <a:srgbClr val="FFFF00"/>
              </a:solidFill>
            </a:endParaRPr>
          </a:p>
          <a:p>
            <a:r>
              <a:rPr lang="hi-IN" sz="2800" b="1" dirty="0" smtClean="0">
                <a:solidFill>
                  <a:srgbClr val="FFFF00"/>
                </a:solidFill>
              </a:rPr>
              <a:t>(</a:t>
            </a:r>
            <a:r>
              <a:rPr lang="hi-IN" sz="2800" b="1" dirty="0">
                <a:solidFill>
                  <a:srgbClr val="FFFF00"/>
                </a:solidFill>
              </a:rPr>
              <a:t>ब) निग्रोईड (</a:t>
            </a:r>
            <a:r>
              <a:rPr lang="en-US" sz="2800" b="1" dirty="0">
                <a:solidFill>
                  <a:srgbClr val="FFFF00"/>
                </a:solidFill>
              </a:rPr>
              <a:t>Negroid</a:t>
            </a:r>
            <a:r>
              <a:rPr lang="en-US" sz="2800" b="1" dirty="0" smtClean="0">
                <a:solidFill>
                  <a:srgbClr val="FFFF00"/>
                </a:solidFill>
              </a:rPr>
              <a:t>)</a:t>
            </a:r>
          </a:p>
          <a:p>
            <a:endParaRPr lang="en-US" sz="2800" b="1" dirty="0">
              <a:solidFill>
                <a:srgbClr val="FFFF00"/>
              </a:solidFill>
            </a:endParaRPr>
          </a:p>
          <a:p>
            <a:r>
              <a:rPr lang="hi-IN" sz="2800" b="1" dirty="0">
                <a:solidFill>
                  <a:srgbClr val="FFFF00"/>
                </a:solidFill>
              </a:rPr>
              <a:t>(क) मंगोलॉईड (</a:t>
            </a:r>
            <a:r>
              <a:rPr lang="en-US" sz="2800" b="1" dirty="0" err="1">
                <a:solidFill>
                  <a:srgbClr val="FFFF00"/>
                </a:solidFill>
              </a:rPr>
              <a:t>Mangoloids</a:t>
            </a:r>
            <a:r>
              <a:rPr lang="en-US" sz="2800" b="1" dirty="0" smtClean="0">
                <a:solidFill>
                  <a:srgbClr val="FFFF00"/>
                </a:solidFill>
              </a:rPr>
              <a:t>)</a:t>
            </a:r>
          </a:p>
          <a:p>
            <a:endParaRPr lang="en-US" sz="2800" b="1" dirty="0">
              <a:solidFill>
                <a:srgbClr val="FFFF00"/>
              </a:solidFill>
            </a:endParaRPr>
          </a:p>
          <a:p>
            <a:r>
              <a:rPr lang="hi-IN" sz="2800" b="1" dirty="0">
                <a:solidFill>
                  <a:srgbClr val="FFFF00"/>
                </a:solidFill>
              </a:rPr>
              <a:t>(ड</a:t>
            </a:r>
            <a:r>
              <a:rPr lang="hi-IN" sz="2800" b="1" dirty="0" smtClean="0">
                <a:solidFill>
                  <a:srgbClr val="FFFF00"/>
                </a:solidFill>
              </a:rPr>
              <a:t>)</a:t>
            </a:r>
            <a:r>
              <a:rPr lang="en-US" sz="2800" b="1" dirty="0" smtClean="0">
                <a:solidFill>
                  <a:srgbClr val="FFFF00"/>
                </a:solidFill>
              </a:rPr>
              <a:t>  </a:t>
            </a:r>
            <a:r>
              <a:rPr lang="hi-IN" sz="2800" b="1" dirty="0" smtClean="0">
                <a:solidFill>
                  <a:srgbClr val="FFFF00"/>
                </a:solidFill>
              </a:rPr>
              <a:t>मलाशयन </a:t>
            </a:r>
            <a:r>
              <a:rPr lang="hi-IN" sz="2800" b="1" dirty="0">
                <a:solidFill>
                  <a:srgbClr val="FFFF00"/>
                </a:solidFill>
              </a:rPr>
              <a:t>(</a:t>
            </a:r>
            <a:r>
              <a:rPr lang="en-US" sz="2800" b="1" dirty="0" err="1">
                <a:solidFill>
                  <a:srgbClr val="FFFF00"/>
                </a:solidFill>
              </a:rPr>
              <a:t>Mnlesimm</a:t>
            </a:r>
            <a:r>
              <a:rPr lang="en-US" sz="2800" b="1" dirty="0" smtClean="0">
                <a:solidFill>
                  <a:srgbClr val="FFFF00"/>
                </a:solidFill>
              </a:rPr>
              <a:t>)</a:t>
            </a:r>
          </a:p>
          <a:p>
            <a:endParaRPr lang="en-US" sz="2800" b="1" dirty="0">
              <a:solidFill>
                <a:srgbClr val="FFFF00"/>
              </a:solidFill>
            </a:endParaRPr>
          </a:p>
          <a:p>
            <a:r>
              <a:rPr lang="en-US" sz="2800" b="1" dirty="0" smtClean="0">
                <a:solidFill>
                  <a:srgbClr val="FFFF00"/>
                </a:solidFill>
              </a:rPr>
              <a:t>(</a:t>
            </a:r>
            <a:r>
              <a:rPr lang="hi-IN" sz="2800" b="1" dirty="0" smtClean="0">
                <a:solidFill>
                  <a:srgbClr val="FFFF00"/>
                </a:solidFill>
              </a:rPr>
              <a:t>इ</a:t>
            </a:r>
            <a:r>
              <a:rPr lang="en-US" sz="2800" b="1" dirty="0" smtClean="0">
                <a:solidFill>
                  <a:srgbClr val="FFFF00"/>
                </a:solidFill>
              </a:rPr>
              <a:t>)   </a:t>
            </a:r>
            <a:r>
              <a:rPr lang="hi-IN" sz="2800" b="1" dirty="0" smtClean="0">
                <a:solidFill>
                  <a:srgbClr val="FFFF00"/>
                </a:solidFill>
              </a:rPr>
              <a:t>मायक्रोनेसियन</a:t>
            </a:r>
            <a:r>
              <a:rPr lang="hi-IN" sz="2800" b="1" dirty="0">
                <a:solidFill>
                  <a:srgbClr val="FFFF00"/>
                </a:solidFill>
              </a:rPr>
              <a:t>, पॉलिनेसियन (</a:t>
            </a:r>
            <a:r>
              <a:rPr lang="en-US" sz="2800" b="1" dirty="0">
                <a:solidFill>
                  <a:srgbClr val="FFFF00"/>
                </a:solidFill>
              </a:rPr>
              <a:t>Micronesian. Polynesian</a:t>
            </a:r>
            <a:r>
              <a:rPr lang="en-US" sz="2800" b="1" dirty="0" smtClean="0">
                <a:solidFill>
                  <a:srgbClr val="FFFF00"/>
                </a:solidFill>
              </a:rPr>
              <a:t>)</a:t>
            </a:r>
          </a:p>
          <a:p>
            <a:endParaRPr lang="en-US" sz="2800" b="1" dirty="0">
              <a:solidFill>
                <a:srgbClr val="FFFF00"/>
              </a:solidFill>
            </a:endParaRPr>
          </a:p>
          <a:p>
            <a:r>
              <a:rPr lang="hi-IN" sz="2800" b="1" dirty="0">
                <a:solidFill>
                  <a:srgbClr val="FFFF00"/>
                </a:solidFill>
              </a:rPr>
              <a:t>(क) कांगो किंवा मध्य आफ्रिकेतील पिग्मी (</a:t>
            </a:r>
            <a:r>
              <a:rPr lang="en-US" sz="2800" b="1" dirty="0">
                <a:solidFill>
                  <a:srgbClr val="FFFF00"/>
                </a:solidFill>
              </a:rPr>
              <a:t>Congo or Central African Pygmy)</a:t>
            </a:r>
          </a:p>
        </p:txBody>
      </p:sp>
    </p:spTree>
    <p:extLst>
      <p:ext uri="{BB962C8B-B14F-4D97-AF65-F5344CB8AC3E}">
        <p14:creationId xmlns:p14="http://schemas.microsoft.com/office/powerpoint/2010/main" val="2333668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84582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800" b="1" dirty="0">
                <a:solidFill>
                  <a:srgbClr val="FFFF00"/>
                </a:solidFill>
              </a:rPr>
              <a:t>(ग) अतिपूर्वेकडील पिग्मी (</a:t>
            </a:r>
            <a:r>
              <a:rPr lang="en-US" sz="2800" b="1" dirty="0">
                <a:solidFill>
                  <a:srgbClr val="FFFF00"/>
                </a:solidFill>
              </a:rPr>
              <a:t>Far Eastern Pygmy</a:t>
            </a:r>
            <a:r>
              <a:rPr lang="en-US" sz="2800" b="1" dirty="0" smtClean="0">
                <a:solidFill>
                  <a:srgbClr val="FFFF00"/>
                </a:solidFill>
              </a:rPr>
              <a:t>)</a:t>
            </a:r>
          </a:p>
          <a:p>
            <a:endParaRPr lang="en-US" sz="2800" b="1" dirty="0">
              <a:solidFill>
                <a:srgbClr val="FFFF00"/>
              </a:solidFill>
            </a:endParaRPr>
          </a:p>
          <a:p>
            <a:r>
              <a:rPr lang="hi-IN" sz="2800" b="1" dirty="0">
                <a:solidFill>
                  <a:srgbClr val="FFFF00"/>
                </a:solidFill>
              </a:rPr>
              <a:t>(घ) ऑस्ट्रॉलॉईड (</a:t>
            </a:r>
            <a:r>
              <a:rPr lang="en-US" sz="2800" b="1" dirty="0" err="1">
                <a:solidFill>
                  <a:srgbClr val="FFFF00"/>
                </a:solidFill>
              </a:rPr>
              <a:t>Australoid</a:t>
            </a:r>
            <a:r>
              <a:rPr lang="en-US" sz="2800" b="1" dirty="0" smtClean="0">
                <a:solidFill>
                  <a:srgbClr val="FFFF00"/>
                </a:solidFill>
              </a:rPr>
              <a:t>)</a:t>
            </a:r>
          </a:p>
          <a:p>
            <a:endParaRPr lang="en-US" sz="2800" b="1" dirty="0">
              <a:solidFill>
                <a:srgbClr val="FFFF00"/>
              </a:solidFill>
            </a:endParaRPr>
          </a:p>
          <a:p>
            <a:r>
              <a:rPr lang="hi-IN" sz="2800" b="1" dirty="0">
                <a:solidFill>
                  <a:srgbClr val="FFFF00"/>
                </a:solidFill>
              </a:rPr>
              <a:t>(च) बुशमेन, हॉटेनटॉट (</a:t>
            </a:r>
            <a:r>
              <a:rPr lang="en-US" sz="2800" b="1" dirty="0">
                <a:solidFill>
                  <a:srgbClr val="FFFF00"/>
                </a:solidFill>
              </a:rPr>
              <a:t>Bushmen, </a:t>
            </a:r>
            <a:r>
              <a:rPr lang="en-US" sz="2800" b="1" dirty="0" err="1">
                <a:solidFill>
                  <a:srgbClr val="FFFF00"/>
                </a:solidFill>
              </a:rPr>
              <a:t>Ilottentot</a:t>
            </a:r>
            <a:r>
              <a:rPr lang="en-US" sz="2800" b="1" dirty="0" smtClean="0">
                <a:solidFill>
                  <a:srgbClr val="FFFF00"/>
                </a:solidFill>
              </a:rPr>
              <a:t>)</a:t>
            </a:r>
          </a:p>
          <a:p>
            <a:endParaRPr lang="en-US" sz="2800" b="1" dirty="0">
              <a:solidFill>
                <a:srgbClr val="FFFF00"/>
              </a:solidFill>
            </a:endParaRPr>
          </a:p>
          <a:p>
            <a:r>
              <a:rPr lang="hi-IN" sz="2800" b="1" dirty="0">
                <a:solidFill>
                  <a:srgbClr val="FFFF00"/>
                </a:solidFill>
              </a:rPr>
              <a:t>(छ) ऐनू (</a:t>
            </a:r>
            <a:r>
              <a:rPr lang="en-US" sz="2800" b="1" dirty="0">
                <a:solidFill>
                  <a:srgbClr val="FFFF00"/>
                </a:solidFill>
              </a:rPr>
              <a:t>Ainu</a:t>
            </a:r>
            <a:r>
              <a:rPr lang="en-US" sz="2800" b="1" dirty="0" smtClean="0">
                <a:solidFill>
                  <a:srgbClr val="FFFF00"/>
                </a:solidFill>
              </a:rPr>
              <a:t>)</a:t>
            </a:r>
          </a:p>
          <a:p>
            <a:endParaRPr lang="en-US" sz="2800" b="1" dirty="0">
              <a:solidFill>
                <a:srgbClr val="FFFF00"/>
              </a:solidFill>
            </a:endParaRPr>
          </a:p>
          <a:p>
            <a:r>
              <a:rPr lang="hi-IN" sz="2800" b="1" dirty="0">
                <a:solidFill>
                  <a:srgbClr val="FFFF00"/>
                </a:solidFill>
              </a:rPr>
              <a:t>(ज) वेद्डॉईड (</a:t>
            </a:r>
            <a:r>
              <a:rPr lang="en-US" sz="2800" b="1" dirty="0" err="1">
                <a:solidFill>
                  <a:srgbClr val="FFFF00"/>
                </a:solidFill>
              </a:rPr>
              <a:t>Veddoid</a:t>
            </a:r>
            <a:r>
              <a:rPr lang="en-US" sz="2800" b="1" dirty="0" smtClean="0">
                <a:solidFill>
                  <a:srgbClr val="FFFF00"/>
                </a:solidFill>
              </a:rPr>
              <a:t>)</a:t>
            </a:r>
          </a:p>
          <a:p>
            <a:endParaRPr lang="en-US" sz="2800" b="1" dirty="0">
              <a:solidFill>
                <a:srgbClr val="FFFF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hi-IN" sz="2800" b="1" u="sng" dirty="0" smtClean="0">
                <a:solidFill>
                  <a:srgbClr val="FF0000"/>
                </a:solidFill>
              </a:rPr>
              <a:t>सामाजिक </a:t>
            </a:r>
            <a:r>
              <a:rPr lang="hi-IN" sz="2800" b="1" u="sng" dirty="0">
                <a:solidFill>
                  <a:srgbClr val="FF0000"/>
                </a:solidFill>
              </a:rPr>
              <a:t>आधारावरून </a:t>
            </a:r>
            <a:r>
              <a:rPr lang="hi-IN" sz="2800" b="1" u="sng" dirty="0" smtClean="0">
                <a:solidFill>
                  <a:srgbClr val="FF0000"/>
                </a:solidFill>
              </a:rPr>
              <a:t>वंशगट</a:t>
            </a:r>
            <a:endParaRPr lang="en-US" sz="2800" b="1" u="sng" dirty="0" smtClean="0">
              <a:solidFill>
                <a:srgbClr val="FF0000"/>
              </a:solidFill>
            </a:endParaRPr>
          </a:p>
          <a:p>
            <a:endParaRPr lang="en-US" sz="2800" b="1" u="sng" dirty="0">
              <a:solidFill>
                <a:srgbClr val="FF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hi-IN" sz="2800" b="1" u="sng" dirty="0" smtClean="0">
                <a:solidFill>
                  <a:srgbClr val="FF0000"/>
                </a:solidFill>
              </a:rPr>
              <a:t>वंशजाणीव</a:t>
            </a:r>
            <a:endParaRPr lang="en-US" sz="2800" b="1" u="sng" dirty="0" smtClean="0">
              <a:solidFill>
                <a:srgbClr val="FF0000"/>
              </a:solidFill>
            </a:endParaRPr>
          </a:p>
          <a:p>
            <a:endParaRPr lang="en-US" sz="28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942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57200"/>
            <a:ext cx="815340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hi-IN" sz="2800" b="1" u="sng" dirty="0" smtClean="0">
                <a:solidFill>
                  <a:srgbClr val="FF0000"/>
                </a:solidFill>
              </a:rPr>
              <a:t>भारतातील </a:t>
            </a:r>
            <a:r>
              <a:rPr lang="hi-IN" sz="2800" b="1" u="sng" dirty="0">
                <a:solidFill>
                  <a:srgbClr val="FF0000"/>
                </a:solidFill>
              </a:rPr>
              <a:t>मानवी वंशाचे वर्गीकरण (</a:t>
            </a:r>
            <a:r>
              <a:rPr lang="en-US" sz="2800" b="1" u="sng" dirty="0">
                <a:solidFill>
                  <a:srgbClr val="FF0000"/>
                </a:solidFill>
              </a:rPr>
              <a:t>Classification of Race in India</a:t>
            </a:r>
            <a:r>
              <a:rPr lang="en-US" sz="2800" b="1" u="sng" dirty="0" smtClean="0">
                <a:solidFill>
                  <a:srgbClr val="FF0000"/>
                </a:solidFill>
              </a:rPr>
              <a:t>)</a:t>
            </a:r>
          </a:p>
          <a:p>
            <a:endParaRPr lang="en-US" sz="2800" b="1" u="sng" dirty="0" smtClean="0">
              <a:solidFill>
                <a:srgbClr val="FF0000"/>
              </a:solidFill>
            </a:endParaRPr>
          </a:p>
          <a:p>
            <a:r>
              <a:rPr lang="hi-IN" sz="2800" b="1" dirty="0">
                <a:solidFill>
                  <a:srgbClr val="FFFF00"/>
                </a:solidFill>
              </a:rPr>
              <a:t>(अ) तुर्की </a:t>
            </a:r>
            <a:r>
              <a:rPr lang="hi-IN" sz="2800" b="1" dirty="0" smtClean="0">
                <a:solidFill>
                  <a:srgbClr val="FFFF00"/>
                </a:solidFill>
              </a:rPr>
              <a:t>इरानियन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endParaRPr lang="en-US" sz="2800" b="1" dirty="0">
              <a:solidFill>
                <a:srgbClr val="FFFF00"/>
              </a:solidFill>
            </a:endParaRPr>
          </a:p>
          <a:p>
            <a:r>
              <a:rPr lang="hi-IN" sz="2800" b="1" dirty="0">
                <a:solidFill>
                  <a:srgbClr val="FFFF00"/>
                </a:solidFill>
              </a:rPr>
              <a:t>(ब) इंडो </a:t>
            </a:r>
            <a:r>
              <a:rPr lang="hi-IN" sz="2800" b="1" dirty="0" smtClean="0">
                <a:solidFill>
                  <a:srgbClr val="FFFF00"/>
                </a:solidFill>
              </a:rPr>
              <a:t>आर्यन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endParaRPr lang="en-US" sz="2800" b="1" dirty="0">
              <a:solidFill>
                <a:srgbClr val="FFFF00"/>
              </a:solidFill>
            </a:endParaRPr>
          </a:p>
          <a:p>
            <a:r>
              <a:rPr lang="hi-IN" sz="2800" b="1" dirty="0">
                <a:solidFill>
                  <a:srgbClr val="FFFF00"/>
                </a:solidFill>
              </a:rPr>
              <a:t>(क) सिथो </a:t>
            </a:r>
            <a:r>
              <a:rPr lang="hi-IN" sz="2800" b="1" dirty="0" smtClean="0">
                <a:solidFill>
                  <a:srgbClr val="FFFF00"/>
                </a:solidFill>
              </a:rPr>
              <a:t>द्रविडीयन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endParaRPr lang="en-US" sz="2800" b="1" dirty="0">
              <a:solidFill>
                <a:srgbClr val="FFFF00"/>
              </a:solidFill>
            </a:endParaRPr>
          </a:p>
          <a:p>
            <a:r>
              <a:rPr lang="hi-IN" sz="2800" b="1" dirty="0">
                <a:solidFill>
                  <a:srgbClr val="FFFF00"/>
                </a:solidFill>
              </a:rPr>
              <a:t>(ड) आर्य </a:t>
            </a:r>
            <a:r>
              <a:rPr lang="hi-IN" sz="2800" b="1" dirty="0" smtClean="0">
                <a:solidFill>
                  <a:srgbClr val="FFFF00"/>
                </a:solidFill>
              </a:rPr>
              <a:t>द्रविडीयन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endParaRPr lang="en-US" sz="2800" b="1" dirty="0">
              <a:solidFill>
                <a:srgbClr val="FFFF00"/>
              </a:solidFill>
            </a:endParaRPr>
          </a:p>
          <a:p>
            <a:r>
              <a:rPr lang="hi-IN" sz="2800" b="1" dirty="0">
                <a:solidFill>
                  <a:srgbClr val="FFFF00"/>
                </a:solidFill>
              </a:rPr>
              <a:t>(इ) मंगोला </a:t>
            </a:r>
            <a:r>
              <a:rPr lang="hi-IN" sz="2800" b="1" dirty="0" smtClean="0">
                <a:solidFill>
                  <a:srgbClr val="FFFF00"/>
                </a:solidFill>
              </a:rPr>
              <a:t>द्रविडीयन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endParaRPr lang="en-US" sz="2800" b="1" dirty="0">
              <a:solidFill>
                <a:srgbClr val="FFFF00"/>
              </a:solidFill>
            </a:endParaRPr>
          </a:p>
          <a:p>
            <a:r>
              <a:rPr lang="hi-IN" sz="2800" b="1" dirty="0">
                <a:solidFill>
                  <a:srgbClr val="FFFF00"/>
                </a:solidFill>
              </a:rPr>
              <a:t>(फ) मंगोलाईड</a:t>
            </a:r>
            <a:endParaRPr lang="en-US" sz="2800" b="1" dirty="0">
              <a:solidFill>
                <a:srgbClr val="FFFF00"/>
              </a:solidFill>
            </a:endParaRPr>
          </a:p>
          <a:p>
            <a:endParaRPr lang="en-US" sz="2800" b="1" u="sng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187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02327" y="2438400"/>
            <a:ext cx="670560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9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THANK YOU</a:t>
            </a:r>
            <a:endParaRPr lang="en-US" sz="9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4961335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570</TotalTime>
  <Words>219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Mangal</vt:lpstr>
      <vt:lpstr>Times New Roman</vt:lpstr>
      <vt:lpstr>Wingdings</vt:lpstr>
      <vt:lpstr>Horizon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Sachin Bhandare</cp:lastModifiedBy>
  <cp:revision>24</cp:revision>
  <dcterms:created xsi:type="dcterms:W3CDTF">2021-06-01T18:15:50Z</dcterms:created>
  <dcterms:modified xsi:type="dcterms:W3CDTF">2022-04-09T02:28:29Z</dcterms:modified>
</cp:coreProperties>
</file>